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29.01.2024</a:t>
            </a:fld>
            <a:endParaRPr lang="ru-RU" dirty="0"/>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dirty="0"/>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29.01.2024</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29.01.2024</a:t>
            </a:fld>
            <a:endParaRPr lang="ru-RU"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dirty="0"/>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29.01.2024</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29.01.2024</a:t>
            </a:fld>
            <a:endParaRPr lang="ru-RU" dirty="0"/>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dirty="0"/>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29.01.2024</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29.01.2024</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29.01.2024</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29.01.2024</a:t>
            </a:fld>
            <a:endParaRPr lang="ru-RU"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dirty="0"/>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29.01.2024</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29.01.2024</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dirty="0"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29.01.2024</a:t>
            </a:fld>
            <a:endParaRPr lang="ru-RU" dirty="0"/>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dirty="0"/>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s://otvet.imgsmail.ru/download/ddd643f9ad821b38b3a7acf201a399b0_i-687.jpg"/>
          <p:cNvPicPr/>
          <p:nvPr/>
        </p:nvPicPr>
        <p:blipFill>
          <a:blip r:embed="rId2"/>
          <a:srcRect/>
          <a:stretch>
            <a:fillRect/>
          </a:stretch>
        </p:blipFill>
        <p:spPr bwMode="auto">
          <a:xfrm>
            <a:off x="1421793" y="26347"/>
            <a:ext cx="4572222" cy="4786322"/>
          </a:xfrm>
          <a:prstGeom prst="rect">
            <a:avLst/>
          </a:prstGeom>
          <a:noFill/>
          <a:ln w="9525">
            <a:noFill/>
            <a:miter lim="800000"/>
            <a:headEnd/>
            <a:tailEnd/>
          </a:ln>
        </p:spPr>
      </p:pic>
      <p:sp>
        <p:nvSpPr>
          <p:cNvPr id="2" name="Заголовок 1"/>
          <p:cNvSpPr>
            <a:spLocks noGrp="1"/>
          </p:cNvSpPr>
          <p:nvPr>
            <p:ph type="ctrTitle"/>
          </p:nvPr>
        </p:nvSpPr>
        <p:spPr>
          <a:xfrm>
            <a:off x="357158" y="4786322"/>
            <a:ext cx="8501122" cy="1214446"/>
          </a:xfrm>
        </p:spPr>
        <p:txBody>
          <a:bodyPr>
            <a:normAutofit fontScale="90000"/>
          </a:bodyPr>
          <a:lstStyle/>
          <a:p>
            <a:r>
              <a:rPr lang="ru-RU" i="1" dirty="0" smtClean="0"/>
              <a:t>Первое знакомство с правилами игры в шахматы</a:t>
            </a:r>
            <a:endParaRPr lang="ru-RU" i="1" dirty="0"/>
          </a:p>
        </p:txBody>
      </p:sp>
      <p:sp>
        <p:nvSpPr>
          <p:cNvPr id="3" name="Подзаголовок 2"/>
          <p:cNvSpPr>
            <a:spLocks noGrp="1"/>
          </p:cNvSpPr>
          <p:nvPr>
            <p:ph type="subTitle" idx="1"/>
          </p:nvPr>
        </p:nvSpPr>
        <p:spPr>
          <a:xfrm>
            <a:off x="3714744" y="6072206"/>
            <a:ext cx="5072098" cy="642942"/>
          </a:xfrm>
        </p:spPr>
        <p:txBody>
          <a:bodyPr>
            <a:normAutofit/>
          </a:bodyPr>
          <a:lstStyle/>
          <a:p>
            <a:r>
              <a:rPr lang="ru-RU" sz="2000" dirty="0" smtClean="0">
                <a:solidFill>
                  <a:srgbClr val="92D050"/>
                </a:solidFill>
              </a:rPr>
              <a:t>Подготовила:</a:t>
            </a:r>
            <a:r>
              <a:rPr lang="ru-RU" sz="2000" dirty="0" smtClean="0">
                <a:solidFill>
                  <a:srgbClr val="FFC000"/>
                </a:solidFill>
              </a:rPr>
              <a:t>   </a:t>
            </a:r>
            <a:r>
              <a:rPr lang="ru-RU" sz="2000" dirty="0" err="1" smtClean="0">
                <a:solidFill>
                  <a:srgbClr val="FFC000"/>
                </a:solidFill>
              </a:rPr>
              <a:t>Щепоткина</a:t>
            </a:r>
            <a:r>
              <a:rPr lang="ru-RU" sz="2000" dirty="0" smtClean="0">
                <a:solidFill>
                  <a:srgbClr val="FFC000"/>
                </a:solidFill>
              </a:rPr>
              <a:t> Ю.В., педагог                        дополнительного образования</a:t>
            </a:r>
          </a:p>
          <a:p>
            <a:pPr algn="l"/>
            <a:endParaRPr lang="ru-RU" dirty="0" smtClean="0">
              <a:solidFill>
                <a:srgbClr val="C00000"/>
              </a:solidFill>
            </a:endParaRPr>
          </a:p>
          <a:p>
            <a:pPr algn="l"/>
            <a:endParaRPr lang="ru-RU"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1143000"/>
            <a:ext cx="3429000" cy="785802"/>
          </a:xfrm>
        </p:spPr>
        <p:txBody>
          <a:bodyPr/>
          <a:lstStyle/>
          <a:p>
            <a:r>
              <a:rPr lang="ru-RU" dirty="0" smtClean="0"/>
              <a:t>               Пешка</a:t>
            </a:r>
            <a:endParaRPr lang="ru-RU" dirty="0"/>
          </a:p>
        </p:txBody>
      </p:sp>
      <p:sp>
        <p:nvSpPr>
          <p:cNvPr id="3" name="Текст 2"/>
          <p:cNvSpPr>
            <a:spLocks noGrp="1"/>
          </p:cNvSpPr>
          <p:nvPr>
            <p:ph type="body" sz="half" idx="2"/>
          </p:nvPr>
        </p:nvSpPr>
        <p:spPr>
          <a:xfrm>
            <a:off x="5389098" y="2357430"/>
            <a:ext cx="3429000" cy="4357718"/>
          </a:xfrm>
        </p:spPr>
        <p:txBody>
          <a:bodyPr>
            <a:normAutofit/>
          </a:bodyPr>
          <a:lstStyle/>
          <a:p>
            <a:r>
              <a:rPr lang="ru-RU" sz="1800" b="1" dirty="0" smtClean="0">
                <a:solidFill>
                  <a:schemeClr val="accent4">
                    <a:lumMod val="60000"/>
                    <a:lumOff val="40000"/>
                  </a:schemeClr>
                </a:solidFill>
                <a:latin typeface="Impact" pitchFamily="34" charset="0"/>
              </a:rPr>
              <a:t>Пешка</a:t>
            </a:r>
            <a:r>
              <a:rPr lang="ru-RU" sz="1800" b="1" dirty="0" smtClean="0"/>
              <a:t> - </a:t>
            </a:r>
            <a:r>
              <a:rPr lang="ru-RU" sz="1800" dirty="0" smtClean="0"/>
              <a:t>их у каждого из соперников по 8. Пешки ходят только вперед по вертикали на одну клетку (если она не занята своей или чужой фигурой). Но из первоначального положения каждая пешка может один раз за всю игру пойти сразу на два поля. Среди других фигур только пешка бьет чужие фигуры не так, как ходит, а наискосок - на одну клетку вперед по диагонали.</a:t>
            </a:r>
          </a:p>
          <a:p>
            <a:endParaRPr lang="ru-RU" dirty="0"/>
          </a:p>
        </p:txBody>
      </p:sp>
      <p:sp>
        <p:nvSpPr>
          <p:cNvPr id="4" name="Рисунок 3"/>
          <p:cNvSpPr>
            <a:spLocks noGrp="1"/>
          </p:cNvSpPr>
          <p:nvPr>
            <p:ph type="pic" idx="1"/>
          </p:nvPr>
        </p:nvSpPr>
        <p:spPr/>
      </p:sp>
      <p:pic>
        <p:nvPicPr>
          <p:cNvPr id="5" name="Рисунок 4" descr="пешка"/>
          <p:cNvPicPr/>
          <p:nvPr/>
        </p:nvPicPr>
        <p:blipFill>
          <a:blip r:embed="rId2"/>
          <a:srcRect/>
          <a:stretch>
            <a:fillRect/>
          </a:stretch>
        </p:blipFill>
        <p:spPr bwMode="auto">
          <a:xfrm rot="203041">
            <a:off x="582092" y="910378"/>
            <a:ext cx="4349749" cy="4352615"/>
          </a:xfrm>
          <a:prstGeom prst="rect">
            <a:avLst/>
          </a:prstGeom>
          <a:noFill/>
          <a:ln w="9525">
            <a:noFill/>
            <a:miter lim="800000"/>
            <a:headEnd/>
            <a:tailEnd/>
          </a:ln>
        </p:spPr>
      </p:pic>
      <p:pic>
        <p:nvPicPr>
          <p:cNvPr id="6" name="Рисунок 5" descr="http://www.clipart.net.ua/images/clip8147.jpg"/>
          <p:cNvPicPr/>
          <p:nvPr/>
        </p:nvPicPr>
        <p:blipFill>
          <a:blip r:embed="rId3"/>
          <a:srcRect/>
          <a:stretch>
            <a:fillRect/>
          </a:stretch>
        </p:blipFill>
        <p:spPr bwMode="auto">
          <a:xfrm>
            <a:off x="4857752" y="500042"/>
            <a:ext cx="2175715" cy="14954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0" y="285728"/>
            <a:ext cx="7103618" cy="571504"/>
          </a:xfrm>
        </p:spPr>
        <p:txBody>
          <a:bodyPr/>
          <a:lstStyle/>
          <a:p>
            <a:pPr algn="ctr"/>
            <a:r>
              <a:rPr lang="ru-RU" dirty="0" smtClean="0"/>
              <a:t>Рокировка</a:t>
            </a:r>
            <a:endParaRPr lang="ru-RU" dirty="0"/>
          </a:p>
        </p:txBody>
      </p:sp>
      <p:sp>
        <p:nvSpPr>
          <p:cNvPr id="3" name="Текст 2"/>
          <p:cNvSpPr>
            <a:spLocks noGrp="1"/>
          </p:cNvSpPr>
          <p:nvPr>
            <p:ph type="body" sz="half" idx="2"/>
          </p:nvPr>
        </p:nvSpPr>
        <p:spPr>
          <a:xfrm>
            <a:off x="5389098" y="928670"/>
            <a:ext cx="3429000" cy="5643602"/>
          </a:xfrm>
        </p:spPr>
        <p:txBody>
          <a:bodyPr>
            <a:noAutofit/>
          </a:bodyPr>
          <a:lstStyle/>
          <a:p>
            <a:pPr algn="ctr"/>
            <a:r>
              <a:rPr lang="ru-RU" dirty="0" smtClean="0"/>
              <a:t>Один раз во время игры каждый из королей (белый или черный) может сделать рокировку следующим образом. Король перемещается по направлению к одной из ладей через одну клетку, а ладья переносится через него и становится рядом. Рокировка на королевском фланге называется</a:t>
            </a:r>
            <a:r>
              <a:rPr lang="ru-RU" dirty="0" smtClean="0">
                <a:solidFill>
                  <a:srgbClr val="FFC000"/>
                </a:solidFill>
              </a:rPr>
              <a:t> </a:t>
            </a:r>
            <a:r>
              <a:rPr lang="ru-RU" b="1" dirty="0" smtClean="0">
                <a:solidFill>
                  <a:srgbClr val="FFC000"/>
                </a:solidFill>
              </a:rPr>
              <a:t>короткой</a:t>
            </a:r>
            <a:r>
              <a:rPr lang="ru-RU" b="1" dirty="0" smtClean="0"/>
              <a:t>, </a:t>
            </a:r>
            <a:r>
              <a:rPr lang="ru-RU" dirty="0" smtClean="0"/>
              <a:t>на ферзевом -</a:t>
            </a:r>
            <a:r>
              <a:rPr lang="ru-RU" dirty="0" smtClean="0">
                <a:solidFill>
                  <a:srgbClr val="FFC000"/>
                </a:solidFill>
              </a:rPr>
              <a:t> </a:t>
            </a:r>
            <a:r>
              <a:rPr lang="ru-RU" b="1" dirty="0" smtClean="0">
                <a:solidFill>
                  <a:srgbClr val="FFC000"/>
                </a:solidFill>
              </a:rPr>
              <a:t>длинной</a:t>
            </a:r>
            <a:r>
              <a:rPr lang="ru-RU" b="1" dirty="0" smtClean="0"/>
              <a:t>.</a:t>
            </a:r>
            <a:endParaRPr lang="ru-RU" dirty="0" smtClean="0"/>
          </a:p>
          <a:p>
            <a:pPr algn="ctr"/>
            <a:r>
              <a:rPr lang="ru-RU" dirty="0" smtClean="0"/>
              <a:t>Если король хоть однажды двигался, рокировка невозможна в обе стороны. Также нельзя рокироваться с ладьей, которая покидала свое место. Рокировка временно невозможна, если король в этот момент находится под нападением фигуры соперника, а также в том случае, если под ударом оказывается поле, которое король должен занять или пересечь.</a:t>
            </a:r>
          </a:p>
          <a:p>
            <a:pPr algn="ctr"/>
            <a:r>
              <a:rPr lang="ru-RU" dirty="0" smtClean="0"/>
              <a:t>Нельзя также рокироваться, когда между королем и ладьей, с которой задумана рокировка, находится другая фигура.</a:t>
            </a:r>
          </a:p>
          <a:p>
            <a:endParaRPr lang="ru-RU" dirty="0" smtClean="0"/>
          </a:p>
          <a:p>
            <a:endParaRPr lang="ru-RU" dirty="0"/>
          </a:p>
        </p:txBody>
      </p:sp>
      <p:sp>
        <p:nvSpPr>
          <p:cNvPr id="4" name="Рисунок 3"/>
          <p:cNvSpPr>
            <a:spLocks noGrp="1"/>
          </p:cNvSpPr>
          <p:nvPr>
            <p:ph type="pic" idx="1"/>
          </p:nvPr>
        </p:nvSpPr>
        <p:spPr/>
      </p:sp>
      <p:pic>
        <p:nvPicPr>
          <p:cNvPr id="5" name="Рисунок 4" descr="рокировка"/>
          <p:cNvPicPr/>
          <p:nvPr/>
        </p:nvPicPr>
        <p:blipFill>
          <a:blip r:embed="rId2"/>
          <a:srcRect/>
          <a:stretch>
            <a:fillRect/>
          </a:stretch>
        </p:blipFill>
        <p:spPr bwMode="auto">
          <a:xfrm>
            <a:off x="571472" y="1000108"/>
            <a:ext cx="4541849" cy="42646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8175188" cy="642942"/>
          </a:xfrm>
        </p:spPr>
        <p:txBody>
          <a:bodyPr>
            <a:normAutofit/>
          </a:bodyPr>
          <a:lstStyle/>
          <a:p>
            <a:pPr algn="ctr"/>
            <a:r>
              <a:rPr lang="ru-RU" dirty="0" smtClean="0"/>
              <a:t>Взятие на проходе</a:t>
            </a:r>
            <a:endParaRPr lang="ru-RU" dirty="0"/>
          </a:p>
        </p:txBody>
      </p:sp>
      <p:sp>
        <p:nvSpPr>
          <p:cNvPr id="3" name="Текст 2"/>
          <p:cNvSpPr>
            <a:spLocks noGrp="1"/>
          </p:cNvSpPr>
          <p:nvPr>
            <p:ph type="body" sz="half" idx="2"/>
          </p:nvPr>
        </p:nvSpPr>
        <p:spPr>
          <a:xfrm>
            <a:off x="5389098" y="1428736"/>
            <a:ext cx="3429000" cy="4643470"/>
          </a:xfrm>
        </p:spPr>
        <p:txBody>
          <a:bodyPr>
            <a:normAutofit/>
          </a:bodyPr>
          <a:lstStyle/>
          <a:p>
            <a:pPr algn="ctr"/>
            <a:r>
              <a:rPr lang="ru-RU" sz="2000" dirty="0" smtClean="0">
                <a:solidFill>
                  <a:srgbClr val="FFC000"/>
                </a:solidFill>
              </a:rPr>
              <a:t>Пешка </a:t>
            </a:r>
            <a:r>
              <a:rPr lang="ru-RU" sz="2000" dirty="0" smtClean="0"/>
              <a:t>из первоначального положения  делает ход на два поля и пересекает «битое» поле пешкой соперника. Двигавшаяся пешка  «рубится» и снимается с доски, а бьющая становится  на  место «битого» поля.</a:t>
            </a:r>
          </a:p>
          <a:p>
            <a:endParaRPr lang="ru-RU" sz="1800" dirty="0"/>
          </a:p>
        </p:txBody>
      </p:sp>
      <p:sp>
        <p:nvSpPr>
          <p:cNvPr id="4" name="Рисунок 3"/>
          <p:cNvSpPr>
            <a:spLocks noGrp="1"/>
          </p:cNvSpPr>
          <p:nvPr>
            <p:ph type="pic" idx="1"/>
          </p:nvPr>
        </p:nvSpPr>
        <p:spPr/>
      </p:sp>
      <p:pic>
        <p:nvPicPr>
          <p:cNvPr id="5" name="Рисунок 4" descr="взятие на проходе"/>
          <p:cNvPicPr/>
          <p:nvPr/>
        </p:nvPicPr>
        <p:blipFill>
          <a:blip r:embed="rId2"/>
          <a:srcRect/>
          <a:stretch>
            <a:fillRect/>
          </a:stretch>
        </p:blipFill>
        <p:spPr bwMode="auto">
          <a:xfrm>
            <a:off x="642910" y="1000108"/>
            <a:ext cx="4214842"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285728"/>
            <a:ext cx="7460808" cy="571504"/>
          </a:xfrm>
        </p:spPr>
        <p:txBody>
          <a:bodyPr/>
          <a:lstStyle/>
          <a:p>
            <a:pPr algn="ctr"/>
            <a:r>
              <a:rPr lang="ru-RU" dirty="0" smtClean="0"/>
              <a:t>Шах и мат</a:t>
            </a:r>
            <a:endParaRPr lang="ru-RU" dirty="0"/>
          </a:p>
        </p:txBody>
      </p:sp>
      <p:sp>
        <p:nvSpPr>
          <p:cNvPr id="3" name="Текст 2"/>
          <p:cNvSpPr>
            <a:spLocks noGrp="1"/>
          </p:cNvSpPr>
          <p:nvPr>
            <p:ph type="body" sz="half" idx="2"/>
          </p:nvPr>
        </p:nvSpPr>
        <p:spPr>
          <a:xfrm>
            <a:off x="5143504" y="928670"/>
            <a:ext cx="3674594" cy="5429288"/>
          </a:xfrm>
        </p:spPr>
        <p:txBody>
          <a:bodyPr>
            <a:noAutofit/>
          </a:bodyPr>
          <a:lstStyle/>
          <a:p>
            <a:r>
              <a:rPr lang="ru-RU" sz="1800" dirty="0" smtClean="0"/>
              <a:t>Если любая фигура - ферзь, ладья, слон, конь или пешка - нападает на короля, то такое нападение называется </a:t>
            </a:r>
            <a:r>
              <a:rPr lang="ru-RU" sz="1800" b="1" dirty="0" smtClean="0">
                <a:solidFill>
                  <a:srgbClr val="FFC000"/>
                </a:solidFill>
              </a:rPr>
              <a:t>шахом</a:t>
            </a:r>
            <a:r>
              <a:rPr lang="ru-RU" sz="1800" b="1" dirty="0" smtClean="0"/>
              <a:t>. </a:t>
            </a:r>
            <a:r>
              <a:rPr lang="ru-RU" sz="1800" dirty="0" smtClean="0"/>
              <a:t>От шаха нужно обязательно защититься следующим ходом. Есть три способа защиты:</a:t>
            </a:r>
          </a:p>
          <a:p>
            <a:r>
              <a:rPr lang="ru-RU" sz="1800" dirty="0" smtClean="0"/>
              <a:t> 1. Можно отойти королем; </a:t>
            </a:r>
          </a:p>
          <a:p>
            <a:r>
              <a:rPr lang="ru-RU" sz="1800" dirty="0" smtClean="0"/>
              <a:t> 2. уничтожить нападающую фигуру;  </a:t>
            </a:r>
          </a:p>
          <a:p>
            <a:r>
              <a:rPr lang="ru-RU" sz="1800" dirty="0" smtClean="0"/>
              <a:t> 3. поставить между ней и королем свою фигуру.</a:t>
            </a:r>
          </a:p>
          <a:p>
            <a:endParaRPr lang="ru-RU" sz="1800" dirty="0" smtClean="0"/>
          </a:p>
          <a:p>
            <a:r>
              <a:rPr lang="ru-RU" sz="1800" dirty="0" smtClean="0"/>
              <a:t>Возможны все три защиты от шаха черной ладьи. Белые могут увести короля, взять нападающую ладью слоном или же заслонить короля ладьей.</a:t>
            </a:r>
          </a:p>
          <a:p>
            <a:endParaRPr lang="ru-RU" sz="1800" dirty="0" smtClean="0"/>
          </a:p>
          <a:p>
            <a:endParaRPr lang="ru-RU" sz="1800" dirty="0"/>
          </a:p>
        </p:txBody>
      </p:sp>
      <p:pic>
        <p:nvPicPr>
          <p:cNvPr id="5" name="Рисунок 4" descr="Шах"/>
          <p:cNvPicPr>
            <a:picLocks noGrp="1"/>
          </p:cNvPicPr>
          <p:nvPr>
            <p:ph type="pic" idx="1"/>
          </p:nvPr>
        </p:nvPicPr>
        <p:blipFill>
          <a:blip r:embed="rId2"/>
          <a:srcRect t="163" b="163"/>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3174" y="285728"/>
            <a:ext cx="6174924" cy="571504"/>
          </a:xfrm>
        </p:spPr>
        <p:txBody>
          <a:bodyPr/>
          <a:lstStyle/>
          <a:p>
            <a:pPr algn="ctr"/>
            <a:r>
              <a:rPr lang="ru-RU" dirty="0" smtClean="0"/>
              <a:t>Мат</a:t>
            </a:r>
            <a:endParaRPr lang="ru-RU" dirty="0"/>
          </a:p>
        </p:txBody>
      </p:sp>
      <p:sp>
        <p:nvSpPr>
          <p:cNvPr id="3" name="Текст 2"/>
          <p:cNvSpPr>
            <a:spLocks noGrp="1"/>
          </p:cNvSpPr>
          <p:nvPr>
            <p:ph type="body" sz="half" idx="2"/>
          </p:nvPr>
        </p:nvSpPr>
        <p:spPr>
          <a:xfrm>
            <a:off x="5389098" y="1357298"/>
            <a:ext cx="3429000" cy="3500462"/>
          </a:xfrm>
        </p:spPr>
        <p:txBody>
          <a:bodyPr/>
          <a:lstStyle/>
          <a:p>
            <a:r>
              <a:rPr lang="ru-RU" sz="2000" dirty="0" smtClean="0"/>
              <a:t>Если ни один из способов защиты от шаха выполнить невозможно (нельзя увести короля, уничтожить нападающую фигуру или заслонить короля своей фигурой), то получается </a:t>
            </a:r>
            <a:r>
              <a:rPr lang="ru-RU" sz="2000" dirty="0" smtClean="0">
                <a:solidFill>
                  <a:srgbClr val="FFC000"/>
                </a:solidFill>
              </a:rPr>
              <a:t>мат </a:t>
            </a:r>
            <a:r>
              <a:rPr lang="ru-RU" sz="2000" dirty="0" smtClean="0"/>
              <a:t>королю, партия прекращается.</a:t>
            </a:r>
          </a:p>
          <a:p>
            <a:endParaRPr lang="ru-RU" dirty="0"/>
          </a:p>
        </p:txBody>
      </p:sp>
      <p:pic>
        <p:nvPicPr>
          <p:cNvPr id="5" name="Рисунок 4" descr="Мат"/>
          <p:cNvPicPr>
            <a:picLocks noGrp="1"/>
          </p:cNvPicPr>
          <p:nvPr>
            <p:ph type="pic" idx="1"/>
          </p:nvPr>
        </p:nvPicPr>
        <p:blipFill>
          <a:blip r:embed="rId2"/>
          <a:srcRect t="163" b="163"/>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14348" y="285728"/>
            <a:ext cx="8103750" cy="571504"/>
          </a:xfrm>
        </p:spPr>
        <p:txBody>
          <a:bodyPr>
            <a:normAutofit/>
          </a:bodyPr>
          <a:lstStyle/>
          <a:p>
            <a:pPr algn="ctr"/>
            <a:r>
              <a:rPr lang="ru-RU" b="0" dirty="0" smtClean="0">
                <a:solidFill>
                  <a:schemeClr val="tx2"/>
                </a:solidFill>
              </a:rPr>
              <a:t>Игра в шахматы</a:t>
            </a:r>
            <a:endParaRPr lang="ru-RU" b="0" dirty="0">
              <a:solidFill>
                <a:schemeClr val="tx2"/>
              </a:solidFill>
            </a:endParaRPr>
          </a:p>
        </p:txBody>
      </p:sp>
      <p:sp>
        <p:nvSpPr>
          <p:cNvPr id="6" name="Текст 5"/>
          <p:cNvSpPr>
            <a:spLocks noGrp="1"/>
          </p:cNvSpPr>
          <p:nvPr>
            <p:ph type="body" sz="half" idx="2"/>
          </p:nvPr>
        </p:nvSpPr>
        <p:spPr>
          <a:xfrm>
            <a:off x="5389098" y="1428736"/>
            <a:ext cx="3429000" cy="4786346"/>
          </a:xfrm>
        </p:spPr>
        <p:txBody>
          <a:bodyPr>
            <a:normAutofit lnSpcReduction="10000"/>
          </a:bodyPr>
          <a:lstStyle/>
          <a:p>
            <a:pPr algn="ctr"/>
            <a:r>
              <a:rPr lang="ru-RU" sz="2000" dirty="0" smtClean="0"/>
              <a:t>За шахматной доской всегда играют два человека. Поле игры – шахматная доска. Один человек начинает играть белыми фигурами, другой – чёрными. Первым ход делают белые фигуры. Остальные ходы совершаются по очереди. Цель игры – поставить мат королю соперника. Слово «шахматы» дословно переводится король умер: «шах» – король, «мат» – умер.</a:t>
            </a:r>
            <a:endParaRPr lang="ru-RU" sz="2000" dirty="0"/>
          </a:p>
        </p:txBody>
      </p:sp>
      <p:pic>
        <p:nvPicPr>
          <p:cNvPr id="7" name="Рисунок 6" descr="http://sportvsem48.ru/images/sport/shahmatyi_turnirnyie_ZL05T424.jpg"/>
          <p:cNvPicPr>
            <a:picLocks noGrp="1"/>
          </p:cNvPicPr>
          <p:nvPr>
            <p:ph type="pic" idx="1"/>
          </p:nvPr>
        </p:nvPicPr>
        <p:blipFill>
          <a:blip r:embed="rId2" cstate="print"/>
          <a:srcRect l="12477" r="12477"/>
          <a:stretch>
            <a:fillRect/>
          </a:stretch>
        </p:blipFill>
        <p:spPr bwMode="auto">
          <a:xfrm>
            <a:off x="3571868" y="5000636"/>
            <a:ext cx="1785950" cy="1634472"/>
          </a:xfrm>
          <a:prstGeom prst="rect">
            <a:avLst/>
          </a:prstGeom>
          <a:noFill/>
          <a:ln w="9525">
            <a:noFill/>
            <a:miter lim="800000"/>
            <a:headEnd/>
            <a:tailEnd/>
          </a:ln>
        </p:spPr>
      </p:pic>
      <p:pic>
        <p:nvPicPr>
          <p:cNvPr id="11" name="Рисунок 10" descr="Картинки по запросу рисунки игр в шахматы"/>
          <p:cNvPicPr/>
          <p:nvPr/>
        </p:nvPicPr>
        <p:blipFill>
          <a:blip r:embed="rId3"/>
          <a:srcRect/>
          <a:stretch>
            <a:fillRect/>
          </a:stretch>
        </p:blipFill>
        <p:spPr bwMode="auto">
          <a:xfrm rot="21291788">
            <a:off x="629441" y="1073075"/>
            <a:ext cx="4465762" cy="41587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14744" y="357166"/>
            <a:ext cx="5103354" cy="714380"/>
          </a:xfrm>
        </p:spPr>
        <p:txBody>
          <a:bodyPr>
            <a:normAutofit/>
          </a:bodyPr>
          <a:lstStyle/>
          <a:p>
            <a:pPr algn="ctr"/>
            <a:r>
              <a:rPr lang="ru-RU" dirty="0" smtClean="0"/>
              <a:t>Шахматная доска</a:t>
            </a:r>
            <a:endParaRPr lang="ru-RU" dirty="0"/>
          </a:p>
        </p:txBody>
      </p:sp>
      <p:sp>
        <p:nvSpPr>
          <p:cNvPr id="3" name="Текст 2"/>
          <p:cNvSpPr>
            <a:spLocks noGrp="1"/>
          </p:cNvSpPr>
          <p:nvPr>
            <p:ph type="body" sz="half" idx="2"/>
          </p:nvPr>
        </p:nvSpPr>
        <p:spPr>
          <a:xfrm>
            <a:off x="5389098" y="1357298"/>
            <a:ext cx="3429000" cy="4500594"/>
          </a:xfrm>
        </p:spPr>
        <p:txBody>
          <a:bodyPr>
            <a:noAutofit/>
          </a:bodyPr>
          <a:lstStyle/>
          <a:p>
            <a:endParaRPr lang="ru-RU" sz="2400" dirty="0" smtClean="0"/>
          </a:p>
          <a:p>
            <a:r>
              <a:rPr lang="ru-RU" sz="2400" dirty="0" smtClean="0">
                <a:solidFill>
                  <a:srgbClr val="002060"/>
                </a:solidFill>
              </a:rPr>
              <a:t>На шахматной доске 8 горизонталей, которые обозначены латинскими буквами a, b, c, d, e, f, g, h, и 8 вертикалей, обозначающиеся арабскими цифрами 1, 2, 3, 4, 5, 6, 7, 8, всего 64 клетки, из них </a:t>
            </a:r>
            <a:r>
              <a:rPr lang="ru-RU" sz="2400" dirty="0" smtClean="0"/>
              <a:t>32 белые </a:t>
            </a:r>
            <a:r>
              <a:rPr lang="ru-RU" sz="2400" dirty="0" smtClean="0">
                <a:solidFill>
                  <a:srgbClr val="002060"/>
                </a:solidFill>
              </a:rPr>
              <a:t>и </a:t>
            </a:r>
            <a:r>
              <a:rPr lang="ru-RU" sz="2400" dirty="0" smtClean="0">
                <a:solidFill>
                  <a:schemeClr val="bg1">
                    <a:lumMod val="95000"/>
                    <a:lumOff val="5000"/>
                  </a:schemeClr>
                </a:solidFill>
              </a:rPr>
              <a:t>32 черные.</a:t>
            </a:r>
          </a:p>
          <a:p>
            <a:endParaRPr lang="ru-RU" sz="2400" dirty="0"/>
          </a:p>
        </p:txBody>
      </p:sp>
      <p:pic>
        <p:nvPicPr>
          <p:cNvPr id="5" name="Рисунок 4" descr="http://d1ob8phwwne29y.cloudfront.net/content/images/1103462/_MG_4812exp2LoL.jpg"/>
          <p:cNvPicPr>
            <a:picLocks noGrp="1"/>
          </p:cNvPicPr>
          <p:nvPr>
            <p:ph type="pic" idx="1"/>
          </p:nvPr>
        </p:nvPicPr>
        <p:blipFill>
          <a:blip r:embed="rId2" cstate="print"/>
          <a:srcRect l="4826" r="4826"/>
          <a:stretch>
            <a:fillRect/>
          </a:stretch>
        </p:blipFill>
        <p:spPr bwMode="auto">
          <a:prstGeom prst="rect">
            <a:avLst/>
          </a:prstGeom>
          <a:noFill/>
          <a:ln w="9525">
            <a:noFill/>
            <a:miter lim="800000"/>
            <a:headEnd/>
            <a:tailEnd/>
          </a:ln>
        </p:spPr>
      </p:pic>
      <p:pic>
        <p:nvPicPr>
          <p:cNvPr id="6" name="Рисунок 5" descr="Картинки по запросу рисунки игр в шахматы"/>
          <p:cNvPicPr/>
          <p:nvPr/>
        </p:nvPicPr>
        <p:blipFill>
          <a:blip r:embed="rId3"/>
          <a:srcRect/>
          <a:stretch>
            <a:fillRect/>
          </a:stretch>
        </p:blipFill>
        <p:spPr bwMode="auto">
          <a:xfrm>
            <a:off x="1142976" y="1071546"/>
            <a:ext cx="2247900"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285728"/>
            <a:ext cx="6817866" cy="642942"/>
          </a:xfrm>
        </p:spPr>
        <p:txBody>
          <a:bodyPr/>
          <a:lstStyle/>
          <a:p>
            <a:pPr algn="ctr"/>
            <a:r>
              <a:rPr lang="ru-RU" dirty="0" smtClean="0"/>
              <a:t>Расстановка фигур</a:t>
            </a:r>
            <a:endParaRPr lang="ru-RU" dirty="0"/>
          </a:p>
        </p:txBody>
      </p:sp>
      <p:sp>
        <p:nvSpPr>
          <p:cNvPr id="3" name="Текст 2"/>
          <p:cNvSpPr>
            <a:spLocks noGrp="1"/>
          </p:cNvSpPr>
          <p:nvPr>
            <p:ph type="body" sz="half" idx="2"/>
          </p:nvPr>
        </p:nvSpPr>
        <p:spPr>
          <a:xfrm>
            <a:off x="5389098" y="1214422"/>
            <a:ext cx="3429000" cy="3714776"/>
          </a:xfrm>
        </p:spPr>
        <p:txBody>
          <a:bodyPr>
            <a:normAutofit/>
          </a:bodyPr>
          <a:lstStyle/>
          <a:p>
            <a:r>
              <a:rPr lang="ru-RU" sz="2000" dirty="0" smtClean="0"/>
              <a:t>У каждого игрока перед началом игры16 фигур: 8 пешек, 2 ладьи, 2 коня, 2 слона, по одному  королю и ферзю. Чтобы начать игру, нужно правильно расставить фигуры на шахматной доске. Обратите внимание на расположение ферзей (эта фигура стоит на клетке своего цвета).</a:t>
            </a:r>
          </a:p>
          <a:p>
            <a:endParaRPr lang="ru-RU" dirty="0"/>
          </a:p>
        </p:txBody>
      </p:sp>
      <p:pic>
        <p:nvPicPr>
          <p:cNvPr id="5" name="Рисунок 4" descr="Расстановка шахматных фигур"/>
          <p:cNvPicPr>
            <a:picLocks noGrp="1"/>
          </p:cNvPicPr>
          <p:nvPr>
            <p:ph type="pic" idx="1"/>
          </p:nvPr>
        </p:nvPicPr>
        <p:blipFill>
          <a:blip r:embed="rId2"/>
          <a:srcRect t="163" b="163"/>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214290"/>
            <a:ext cx="7246494" cy="571504"/>
          </a:xfrm>
        </p:spPr>
        <p:txBody>
          <a:bodyPr>
            <a:normAutofit/>
          </a:bodyPr>
          <a:lstStyle/>
          <a:p>
            <a:pPr algn="ctr"/>
            <a:r>
              <a:rPr lang="ru-RU" dirty="0" smtClean="0"/>
              <a:t>Как ходят фигуры</a:t>
            </a:r>
            <a:endParaRPr lang="ru-RU" dirty="0"/>
          </a:p>
        </p:txBody>
      </p:sp>
      <p:sp>
        <p:nvSpPr>
          <p:cNvPr id="3" name="Текст 2"/>
          <p:cNvSpPr>
            <a:spLocks noGrp="1"/>
          </p:cNvSpPr>
          <p:nvPr>
            <p:ph type="body" sz="half" idx="2"/>
          </p:nvPr>
        </p:nvSpPr>
        <p:spPr>
          <a:xfrm>
            <a:off x="5500694" y="928670"/>
            <a:ext cx="3317404" cy="5643602"/>
          </a:xfrm>
        </p:spPr>
        <p:txBody>
          <a:bodyPr>
            <a:normAutofit/>
          </a:bodyPr>
          <a:lstStyle/>
          <a:p>
            <a:r>
              <a:rPr lang="ru-RU" sz="2000" dirty="0" smtClean="0">
                <a:solidFill>
                  <a:srgbClr val="FFC000"/>
                </a:solidFill>
                <a:latin typeface="Impact" pitchFamily="34" charset="0"/>
                <a:cs typeface="Aparajita" pitchFamily="34" charset="0"/>
              </a:rPr>
              <a:t>Король</a:t>
            </a:r>
            <a:r>
              <a:rPr lang="ru-RU" sz="1800" b="1" dirty="0" smtClean="0">
                <a:cs typeface="Aparajita" pitchFamily="34" charset="0"/>
              </a:rPr>
              <a:t> </a:t>
            </a:r>
            <a:r>
              <a:rPr lang="ru-RU" sz="1800" dirty="0" smtClean="0"/>
              <a:t>– самая главная фигура в шахматах. Кто поставит мат, тот и выигрывает партию. Король -  единственная фигура, которая не может взять фигуру соперника, если та защищена, он также не имеет право ходить под шах, к тому же не может приблизиться к вражескому ферзю и королю (ближе, чем на одну клетку). Как видим, у короля может быть самое большее восемь клеток, на которые он может переместиться. Если король стоит на краю доски, у него остается только пять возможных ходов, а если в углу - только три.</a:t>
            </a:r>
          </a:p>
          <a:p>
            <a:endParaRPr lang="ru-RU" sz="1800" dirty="0" smtClean="0"/>
          </a:p>
          <a:p>
            <a:endParaRPr lang="ru-RU" dirty="0"/>
          </a:p>
        </p:txBody>
      </p:sp>
      <p:sp>
        <p:nvSpPr>
          <p:cNvPr id="4" name="Рисунок 3"/>
          <p:cNvSpPr>
            <a:spLocks noGrp="1"/>
          </p:cNvSpPr>
          <p:nvPr>
            <p:ph type="pic" idx="1"/>
          </p:nvPr>
        </p:nvSpPr>
        <p:spPr/>
      </p:sp>
      <p:pic>
        <p:nvPicPr>
          <p:cNvPr id="5" name="Рисунок 4" descr="шахматная фигура Король"/>
          <p:cNvPicPr/>
          <p:nvPr/>
        </p:nvPicPr>
        <p:blipFill>
          <a:blip r:embed="rId2"/>
          <a:srcRect/>
          <a:stretch>
            <a:fillRect/>
          </a:stretch>
        </p:blipFill>
        <p:spPr bwMode="auto">
          <a:xfrm rot="21084725">
            <a:off x="714348" y="1142984"/>
            <a:ext cx="4143404" cy="4071966"/>
          </a:xfrm>
          <a:prstGeom prst="rect">
            <a:avLst/>
          </a:prstGeom>
          <a:noFill/>
          <a:ln w="9525">
            <a:noFill/>
            <a:miter lim="800000"/>
            <a:headEnd/>
            <a:tailEnd/>
          </a:ln>
        </p:spPr>
      </p:pic>
      <p:pic>
        <p:nvPicPr>
          <p:cNvPr id="6" name="Рисунок 5" descr="https://chessdailynews.com/wp-content/uploads/2013/04/Chess-kings1.jpg"/>
          <p:cNvPicPr/>
          <p:nvPr/>
        </p:nvPicPr>
        <p:blipFill>
          <a:blip r:embed="rId3" cstate="print"/>
          <a:srcRect/>
          <a:stretch>
            <a:fillRect/>
          </a:stretch>
        </p:blipFill>
        <p:spPr bwMode="auto">
          <a:xfrm>
            <a:off x="3643306" y="928670"/>
            <a:ext cx="1771652" cy="1605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1143000"/>
            <a:ext cx="3429000" cy="857240"/>
          </a:xfrm>
        </p:spPr>
        <p:txBody>
          <a:bodyPr/>
          <a:lstStyle/>
          <a:p>
            <a:r>
              <a:rPr lang="ru-RU" dirty="0" smtClean="0"/>
              <a:t>                Ладья</a:t>
            </a:r>
            <a:endParaRPr lang="ru-RU" dirty="0"/>
          </a:p>
        </p:txBody>
      </p:sp>
      <p:sp>
        <p:nvSpPr>
          <p:cNvPr id="3" name="Текст 2"/>
          <p:cNvSpPr>
            <a:spLocks noGrp="1"/>
          </p:cNvSpPr>
          <p:nvPr>
            <p:ph type="body" sz="half" idx="2"/>
          </p:nvPr>
        </p:nvSpPr>
        <p:spPr>
          <a:xfrm>
            <a:off x="5389098" y="2214554"/>
            <a:ext cx="3429000" cy="3714776"/>
          </a:xfrm>
        </p:spPr>
        <p:txBody>
          <a:bodyPr/>
          <a:lstStyle/>
          <a:p>
            <a:r>
              <a:rPr lang="ru-RU" sz="1800" dirty="0" smtClean="0"/>
              <a:t> </a:t>
            </a:r>
            <a:r>
              <a:rPr lang="ru-RU" sz="1800" b="1" dirty="0" smtClean="0">
                <a:solidFill>
                  <a:srgbClr val="FFC000"/>
                </a:solidFill>
                <a:latin typeface="Impact" pitchFamily="34" charset="0"/>
                <a:ea typeface="MS Gothic" pitchFamily="49" charset="-128"/>
              </a:rPr>
              <a:t>Ладья</a:t>
            </a:r>
            <a:r>
              <a:rPr lang="ru-RU" sz="1800" b="1" dirty="0" smtClean="0">
                <a:latin typeface="Impact" pitchFamily="34" charset="0"/>
              </a:rPr>
              <a:t> </a:t>
            </a:r>
            <a:r>
              <a:rPr lang="ru-RU" sz="1800" b="1" dirty="0" smtClean="0"/>
              <a:t>- </a:t>
            </a:r>
            <a:r>
              <a:rPr lang="ru-RU" sz="1800" dirty="0" smtClean="0"/>
              <a:t>ходит на любое доступное поле и бьет фигуры противника по вертикалям или горизонталям, на которых находится.</a:t>
            </a:r>
          </a:p>
          <a:p>
            <a:r>
              <a:rPr lang="ru-RU" sz="1800" dirty="0" smtClean="0"/>
              <a:t> Вот пример. </a:t>
            </a:r>
          </a:p>
          <a:p>
            <a:r>
              <a:rPr lang="ru-RU" sz="1800" dirty="0" smtClean="0"/>
              <a:t>Ладья не может пойти на крайнее левое поле доски - там расположен ее король. А вот черную пешку она может забрать, то есть снять с доски, и стать на ее место.</a:t>
            </a:r>
          </a:p>
          <a:p>
            <a:endParaRPr lang="ru-RU" dirty="0" smtClean="0"/>
          </a:p>
          <a:p>
            <a:endParaRPr lang="ru-RU" dirty="0"/>
          </a:p>
        </p:txBody>
      </p:sp>
      <p:pic>
        <p:nvPicPr>
          <p:cNvPr id="5" name="Рисунок 4" descr="http://www.angarachess.ru/wp-content/uploads/2016/01/%D0%9A%D0%B0%D1%80%D1%82%D0%B8%D0%BD%D0%BA%D0%B0-%D0%91%D0%9B-2.jpg"/>
          <p:cNvPicPr/>
          <p:nvPr/>
        </p:nvPicPr>
        <p:blipFill>
          <a:blip r:embed="rId2" cstate="print"/>
          <a:srcRect/>
          <a:stretch>
            <a:fillRect/>
          </a:stretch>
        </p:blipFill>
        <p:spPr bwMode="auto">
          <a:xfrm>
            <a:off x="5286380" y="214290"/>
            <a:ext cx="1714513" cy="1746200"/>
          </a:xfrm>
          <a:prstGeom prst="rect">
            <a:avLst/>
          </a:prstGeom>
          <a:noFill/>
          <a:ln w="9525">
            <a:noFill/>
            <a:miter lim="800000"/>
            <a:headEnd/>
            <a:tailEnd/>
          </a:ln>
        </p:spPr>
      </p:pic>
      <p:pic>
        <p:nvPicPr>
          <p:cNvPr id="6" name="Рисунок 5" descr="Ладья"/>
          <p:cNvPicPr>
            <a:picLocks noGrp="1"/>
          </p:cNvPicPr>
          <p:nvPr>
            <p:ph type="pic" idx="1"/>
          </p:nvPr>
        </p:nvPicPr>
        <p:blipFill>
          <a:blip r:embed="rId3"/>
          <a:srcRect t="163" b="163"/>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                Слон</a:t>
            </a:r>
            <a:br>
              <a:rPr lang="ru-RU" dirty="0" smtClean="0"/>
            </a:br>
            <a:endParaRPr lang="ru-RU" dirty="0"/>
          </a:p>
        </p:txBody>
      </p:sp>
      <p:sp>
        <p:nvSpPr>
          <p:cNvPr id="3" name="Текст 2"/>
          <p:cNvSpPr>
            <a:spLocks noGrp="1"/>
          </p:cNvSpPr>
          <p:nvPr>
            <p:ph type="body" sz="half" idx="2"/>
          </p:nvPr>
        </p:nvSpPr>
        <p:spPr>
          <a:xfrm>
            <a:off x="5389098" y="3283634"/>
            <a:ext cx="3429000" cy="3145762"/>
          </a:xfrm>
        </p:spPr>
        <p:txBody>
          <a:bodyPr>
            <a:normAutofit/>
          </a:bodyPr>
          <a:lstStyle/>
          <a:p>
            <a:r>
              <a:rPr lang="ru-RU" sz="1800" dirty="0" smtClean="0">
                <a:solidFill>
                  <a:srgbClr val="FFC000"/>
                </a:solidFill>
                <a:latin typeface="GungsuhChe" pitchFamily="49" charset="-127"/>
                <a:ea typeface="GungsuhChe" pitchFamily="49" charset="-127"/>
              </a:rPr>
              <a:t> </a:t>
            </a:r>
            <a:r>
              <a:rPr lang="ru-RU" sz="1800" b="1" dirty="0" smtClean="0">
                <a:solidFill>
                  <a:srgbClr val="FFC000"/>
                </a:solidFill>
                <a:latin typeface="Impact" pitchFamily="34" charset="0"/>
                <a:ea typeface="GungsuhChe" pitchFamily="49" charset="-127"/>
                <a:cs typeface="FrankRuehl" pitchFamily="34" charset="-79"/>
              </a:rPr>
              <a:t>Слон</a:t>
            </a:r>
            <a:r>
              <a:rPr lang="ru-RU" sz="1800" b="1" dirty="0" smtClean="0">
                <a:cs typeface="FrankRuehl" pitchFamily="34" charset="-79"/>
              </a:rPr>
              <a:t> </a:t>
            </a:r>
            <a:r>
              <a:rPr lang="ru-RU" sz="1800" dirty="0" smtClean="0"/>
              <a:t>ходит на любое доступное поле по диагонали. Заметим, что один из слонов у каждого из игроков ходит только по белым полям (поэтому и называется - белопольным), а другой - только по черным полям (этот слон - чернопольный).</a:t>
            </a:r>
          </a:p>
          <a:p>
            <a:endParaRPr lang="ru-RU" sz="1800" dirty="0" smtClean="0"/>
          </a:p>
          <a:p>
            <a:endParaRPr lang="ru-RU" sz="1800" dirty="0"/>
          </a:p>
        </p:txBody>
      </p:sp>
      <p:pic>
        <p:nvPicPr>
          <p:cNvPr id="5" name="Рисунок 4" descr="http://cdn.1001freedownloads.com/vector/thumb/102465/black_and_white_bishop_r.png"/>
          <p:cNvPicPr/>
          <p:nvPr/>
        </p:nvPicPr>
        <p:blipFill>
          <a:blip r:embed="rId2"/>
          <a:srcRect/>
          <a:stretch>
            <a:fillRect/>
          </a:stretch>
        </p:blipFill>
        <p:spPr bwMode="auto">
          <a:xfrm>
            <a:off x="4714876" y="928670"/>
            <a:ext cx="2828933" cy="2143140"/>
          </a:xfrm>
          <a:prstGeom prst="rect">
            <a:avLst/>
          </a:prstGeom>
          <a:noFill/>
          <a:ln w="9525">
            <a:noFill/>
            <a:miter lim="800000"/>
            <a:headEnd/>
            <a:tailEnd/>
          </a:ln>
        </p:spPr>
      </p:pic>
      <p:pic>
        <p:nvPicPr>
          <p:cNvPr id="6" name="Рисунок 5" descr="Слон шахматная фигура"/>
          <p:cNvPicPr>
            <a:picLocks noGrp="1"/>
          </p:cNvPicPr>
          <p:nvPr>
            <p:ph type="pic" idx="1"/>
          </p:nvPr>
        </p:nvPicPr>
        <p:blipFill>
          <a:blip r:embed="rId3"/>
          <a:srcRect t="163" b="163"/>
          <a:stretch>
            <a:fillRect/>
          </a:stretch>
        </p:blipFill>
        <p:spPr bwMode="auto">
          <a:xfrm rot="563981">
            <a:off x="663682" y="1041002"/>
            <a:ext cx="4206240" cy="4206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214290"/>
            <a:ext cx="3429000" cy="2214578"/>
          </a:xfrm>
        </p:spPr>
        <p:txBody>
          <a:bodyPr/>
          <a:lstStyle/>
          <a:p>
            <a:r>
              <a:rPr lang="ru-RU" dirty="0" smtClean="0"/>
              <a:t>                    Конь</a:t>
            </a:r>
            <a:endParaRPr lang="ru-RU" dirty="0"/>
          </a:p>
        </p:txBody>
      </p:sp>
      <p:sp>
        <p:nvSpPr>
          <p:cNvPr id="3" name="Текст 2"/>
          <p:cNvSpPr>
            <a:spLocks noGrp="1"/>
          </p:cNvSpPr>
          <p:nvPr>
            <p:ph type="body" sz="half" idx="2"/>
          </p:nvPr>
        </p:nvSpPr>
        <p:spPr>
          <a:xfrm>
            <a:off x="5389098" y="3283634"/>
            <a:ext cx="3429000" cy="3002886"/>
          </a:xfrm>
        </p:spPr>
        <p:txBody>
          <a:bodyPr/>
          <a:lstStyle/>
          <a:p>
            <a:r>
              <a:rPr lang="ru-RU" sz="1800" b="1" dirty="0" smtClean="0"/>
              <a:t> В</a:t>
            </a:r>
            <a:r>
              <a:rPr lang="ru-RU" sz="1800" dirty="0" smtClean="0"/>
              <a:t>сем известно, что </a:t>
            </a:r>
            <a:r>
              <a:rPr lang="ru-RU" sz="1800" b="1" dirty="0" smtClean="0">
                <a:solidFill>
                  <a:srgbClr val="FFC000"/>
                </a:solidFill>
                <a:latin typeface="Impact" pitchFamily="34" charset="0"/>
                <a:ea typeface="GungsuhChe" pitchFamily="49" charset="-127"/>
              </a:rPr>
              <a:t>Конь</a:t>
            </a:r>
            <a:r>
              <a:rPr lang="ru-RU" sz="1800" b="1" dirty="0" smtClean="0"/>
              <a:t> </a:t>
            </a:r>
            <a:r>
              <a:rPr lang="ru-RU" sz="1800" dirty="0" smtClean="0"/>
              <a:t>ходит буквой «Г». Он прыгает по горизонтали или вертикали через клетку и тут же переходит на соседнее боковое поле другого цвета.</a:t>
            </a:r>
          </a:p>
          <a:p>
            <a:r>
              <a:rPr lang="ru-RU" sz="1800" dirty="0" smtClean="0"/>
              <a:t>Конь - единственная шахматная фигура, способная перепрыгивать через другие фигуры.</a:t>
            </a:r>
          </a:p>
          <a:p>
            <a:endParaRPr lang="ru-RU" dirty="0"/>
          </a:p>
        </p:txBody>
      </p:sp>
      <p:pic>
        <p:nvPicPr>
          <p:cNvPr id="5" name="Рисунок 4" descr="https://static-eu.insales.ru/images/products/1/7065/70974361/chess-kon-60sm2.jpg"/>
          <p:cNvPicPr/>
          <p:nvPr/>
        </p:nvPicPr>
        <p:blipFill>
          <a:blip r:embed="rId2" cstate="print"/>
          <a:srcRect/>
          <a:stretch>
            <a:fillRect/>
          </a:stretch>
        </p:blipFill>
        <p:spPr bwMode="auto">
          <a:xfrm>
            <a:off x="4929190" y="785794"/>
            <a:ext cx="2743209" cy="1789514"/>
          </a:xfrm>
          <a:prstGeom prst="rect">
            <a:avLst/>
          </a:prstGeom>
          <a:noFill/>
          <a:ln w="9525">
            <a:noFill/>
            <a:miter lim="800000"/>
            <a:headEnd/>
            <a:tailEnd/>
          </a:ln>
        </p:spPr>
      </p:pic>
      <p:pic>
        <p:nvPicPr>
          <p:cNvPr id="6" name="Рисунок 5" descr="Конь"/>
          <p:cNvPicPr>
            <a:picLocks noGrp="1"/>
          </p:cNvPicPr>
          <p:nvPr>
            <p:ph type="pic" idx="1"/>
          </p:nvPr>
        </p:nvPicPr>
        <p:blipFill>
          <a:blip r:embed="rId3"/>
          <a:srcRect t="163" b="163"/>
          <a:stretch>
            <a:fillRect/>
          </a:stretch>
        </p:blipFill>
        <p:spPr bwMode="auto">
          <a:xfrm rot="21110271">
            <a:off x="663682" y="1041002"/>
            <a:ext cx="4206240" cy="4206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214290"/>
            <a:ext cx="3429000" cy="1928826"/>
          </a:xfrm>
        </p:spPr>
        <p:txBody>
          <a:bodyPr/>
          <a:lstStyle/>
          <a:p>
            <a:r>
              <a:rPr lang="ru-RU" dirty="0" smtClean="0"/>
              <a:t>               Ферзь</a:t>
            </a:r>
            <a:endParaRPr lang="ru-RU" dirty="0"/>
          </a:p>
        </p:txBody>
      </p:sp>
      <p:sp>
        <p:nvSpPr>
          <p:cNvPr id="3" name="Текст 2"/>
          <p:cNvSpPr>
            <a:spLocks noGrp="1"/>
          </p:cNvSpPr>
          <p:nvPr>
            <p:ph type="body" sz="half" idx="2"/>
          </p:nvPr>
        </p:nvSpPr>
        <p:spPr>
          <a:xfrm>
            <a:off x="5389098" y="2285992"/>
            <a:ext cx="3429000" cy="4286280"/>
          </a:xfrm>
        </p:spPr>
        <p:txBody>
          <a:bodyPr>
            <a:normAutofit/>
          </a:bodyPr>
          <a:lstStyle/>
          <a:p>
            <a:r>
              <a:rPr lang="ru-RU" sz="1800" b="1" dirty="0" smtClean="0">
                <a:solidFill>
                  <a:srgbClr val="FFC000"/>
                </a:solidFill>
                <a:latin typeface="Impact" pitchFamily="34" charset="0"/>
                <a:ea typeface="Segoe UI Symbol" pitchFamily="34" charset="0"/>
                <a:cs typeface="Mangal" pitchFamily="18" charset="0"/>
              </a:rPr>
              <a:t>Ферзь</a:t>
            </a:r>
            <a:r>
              <a:rPr lang="ru-RU" sz="1800" b="1" dirty="0" smtClean="0"/>
              <a:t> - </a:t>
            </a:r>
            <a:r>
              <a:rPr lang="ru-RU" sz="1800" dirty="0" smtClean="0"/>
              <a:t>самая сильная фигура. Он совмещает ходы ладьи и слона и может с места, на котором находится, пойти на любое доступное поле по вертикали, по горизонтали или по диагоналям. Ферзь может пойти на любое поле, показанное стрелками, но может также взять ладью или слона черных. Для этого та или другая фигура снимается с доски, а ферзь ставится на ее место.</a:t>
            </a:r>
          </a:p>
          <a:p>
            <a:endParaRPr lang="ru-RU" dirty="0" smtClean="0"/>
          </a:p>
          <a:p>
            <a:endParaRPr lang="ru-RU" dirty="0"/>
          </a:p>
        </p:txBody>
      </p:sp>
      <p:sp>
        <p:nvSpPr>
          <p:cNvPr id="4" name="Рисунок 3"/>
          <p:cNvSpPr>
            <a:spLocks noGrp="1"/>
          </p:cNvSpPr>
          <p:nvPr>
            <p:ph type="pic" idx="1"/>
          </p:nvPr>
        </p:nvSpPr>
        <p:spPr/>
      </p:sp>
      <p:pic>
        <p:nvPicPr>
          <p:cNvPr id="5" name="Рисунок 4" descr="Картинки по запросу шахматная королева фото"/>
          <p:cNvPicPr/>
          <p:nvPr/>
        </p:nvPicPr>
        <p:blipFill>
          <a:blip r:embed="rId2" cstate="print"/>
          <a:srcRect/>
          <a:stretch>
            <a:fillRect/>
          </a:stretch>
        </p:blipFill>
        <p:spPr bwMode="auto">
          <a:xfrm>
            <a:off x="5143504" y="428604"/>
            <a:ext cx="1943295" cy="1785950"/>
          </a:xfrm>
          <a:prstGeom prst="rect">
            <a:avLst/>
          </a:prstGeom>
          <a:noFill/>
          <a:ln w="9525">
            <a:noFill/>
            <a:miter lim="800000"/>
            <a:headEnd/>
            <a:tailEnd/>
          </a:ln>
        </p:spPr>
      </p:pic>
      <p:pic>
        <p:nvPicPr>
          <p:cNvPr id="6" name="Рисунок 5" descr="ферзь"/>
          <p:cNvPicPr/>
          <p:nvPr/>
        </p:nvPicPr>
        <p:blipFill>
          <a:blip r:embed="rId3"/>
          <a:srcRect/>
          <a:stretch>
            <a:fillRect/>
          </a:stretch>
        </p:blipFill>
        <p:spPr bwMode="auto">
          <a:xfrm>
            <a:off x="714348" y="1071546"/>
            <a:ext cx="4143404"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230</TotalTime>
  <Words>363</Words>
  <Application>Microsoft Office PowerPoint</Application>
  <PresentationFormat>Экран (4:3)</PresentationFormat>
  <Paragraphs>39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Изящная</vt:lpstr>
      <vt:lpstr>Первое знакомство с правилами игры в шахматы</vt:lpstr>
      <vt:lpstr>Игра в шахматы</vt:lpstr>
      <vt:lpstr>Шахматная доска</vt:lpstr>
      <vt:lpstr>Расстановка фигур</vt:lpstr>
      <vt:lpstr>Как ходят фигуры</vt:lpstr>
      <vt:lpstr>                Ладья</vt:lpstr>
      <vt:lpstr>                Слон </vt:lpstr>
      <vt:lpstr>                    Конь</vt:lpstr>
      <vt:lpstr>               Ферзь</vt:lpstr>
      <vt:lpstr>               Пешка</vt:lpstr>
      <vt:lpstr>Рокировка</vt:lpstr>
      <vt:lpstr>Взятие на проходе</vt:lpstr>
      <vt:lpstr>Шах и мат</vt:lpstr>
      <vt:lpstr>Мат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unf02@bk.ru</cp:lastModifiedBy>
  <cp:revision>37</cp:revision>
  <dcterms:created xsi:type="dcterms:W3CDTF">2016-10-21T15:59:40Z</dcterms:created>
  <dcterms:modified xsi:type="dcterms:W3CDTF">2024-01-29T07:58:33Z</dcterms:modified>
</cp:coreProperties>
</file>