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71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4" r:id="rId13"/>
    <p:sldId id="280" r:id="rId14"/>
    <p:sldId id="281" r:id="rId15"/>
    <p:sldId id="282" r:id="rId16"/>
    <p:sldId id="288" r:id="rId17"/>
    <p:sldId id="285" r:id="rId18"/>
    <p:sldId id="286" r:id="rId19"/>
    <p:sldId id="287" r:id="rId20"/>
    <p:sldId id="283" r:id="rId2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CC00"/>
    <a:srgbClr val="FFFF00"/>
    <a:srgbClr val="005654"/>
    <a:srgbClr val="FFB7B7"/>
    <a:srgbClr val="006699"/>
    <a:srgbClr val="336699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94660"/>
  </p:normalViewPr>
  <p:slideViewPr>
    <p:cSldViewPr>
      <p:cViewPr varScale="1">
        <p:scale>
          <a:sx n="114" d="100"/>
          <a:sy n="114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12784-BB40-4F75-A508-282480A042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403D-F457-432D-8DA5-E1F349E73A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23988-4733-4749-AB5B-A9141643CA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D1E7-4C34-43D2-B1E0-3F2FAADA4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523DD-1F9F-4C9E-B33A-2597898BC2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58FF-E5AD-4614-B796-3BAAD8C03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CE123-938B-48BE-828B-03A462127E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F589C-1A3B-4B85-AD68-EAA071F4C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C8B19-F76E-4933-B971-61B15C69F6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77E2E-5737-4BDA-AE19-FF3E8B5C7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6D742-CD12-4DB3-B23A-DFDB0BB48F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A06D8-B8A4-4698-9953-8FA5EE7DA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3C0B43-18EF-4BAB-B116-CEC4C1ECAC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emc.komi.com/03/10/img/084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rusledenec.ru/images/kartini/kartina_maslenica_kustodiev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ristavkoNG\Desktop\ng\&#1048;&#1085;&#1090;&#1077;&#1075;&#1088;&#1080;&#1088;&#1086;&#1074;&#1072;&#1085;&#1085;&#1099;&#1081;%20&#1091;&#1088;&#1086;&#1082;%20&#1080;&#1079;&#1086;&#1073;&#1088;&#1072;&#1079;&#1080;&#1090;&#1077;&#1083;&#1100;&#1085;&#1086;&#1075;&#1086;%20&#1080;&#1089;&#1082;&#1091;&#1089;&#1089;&#1090;&#1074;&#1072;%20&#1080;%20&#1084;&#1091;&#1079;&#1099;&#1082;&#1080;\&#1053;.&#1040;.&#1056;&#1080;&#1084;&#1089;&#1082;&#1080;&#1081;%20-%20&#1050;&#1086;&#1088;&#1089;&#1072;&#1082;&#1086;&#1074;.%20&#1054;&#1087;&#1077;&#1088;&#1072;%20%20%20&#1057;&#1085;&#1077;&#1075;&#1091;&#1088;&#1086;&#1095;&#1082;&#1072;%20%20-%20%20&#1093;&#1086;&#1088;%20&#1055;&#1088;&#1086;&#1097;&#1072;&#1081;,%20&#1052;&#1072;&#1089;&#1083;&#1077;&#1085;&#1080;&#1094;&#1072;!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img1.liveinternet.ru/images/attach/c/2/71/365/71365671_0x0_6291801.jpg" TargetMode="Externa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0/51/700/51700054_602780580_tonnel.gif" TargetMode="Externa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PristavkoNG\Desktop\ng\&#1048;&#1085;&#1090;&#1077;&#1075;&#1088;&#1080;&#1088;&#1086;&#1074;&#1072;&#1085;&#1085;&#1099;&#1081;%20&#1091;&#1088;&#1086;&#1082;%20&#1080;&#1079;&#1086;&#1073;&#1088;&#1072;&#1079;&#1080;&#1090;&#1077;&#1083;&#1100;&#1085;&#1086;&#1075;&#1086;%20&#1080;&#1089;&#1082;&#1091;&#1089;&#1089;&#1090;&#1074;&#1072;%20&#1080;%20&#1084;&#1091;&#1079;&#1099;&#1082;&#1080;\&#1063;&#1072;&#1081;&#1082;&#1086;&#1074;&#1089;&#1082;&#1080;&#1081;%20&#1055;&#1105;&#1090;&#1088;%20&#1048;&#1083;&#1100;&#1080;&#1095;%20-%20&#1042;&#1088;&#1077;&#1084;&#1077;&#1085;&#1072;%20&#1075;&#1086;&#1076;&#1072;%20-%20&#1060;&#1077;&#1074;&#1088;&#1072;&#1083;&#1100;%20&#1052;&#1072;&#1089;&#1083;&#1077;&#1085;&#1080;&#1094;&#1072;.mp3" TargetMode="External"/><Relationship Id="rId6" Type="http://schemas.openxmlformats.org/officeDocument/2006/relationships/image" Target="../media/image37.jpeg"/><Relationship Id="rId5" Type="http://schemas.openxmlformats.org/officeDocument/2006/relationships/hyperlink" Target="http://www.pskovgorod.ru/pics/second_admin/1/m_1.jpg" TargetMode="Externa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070.radikal.ru/0902/bb/fe42f916c09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hyperlink" Target="http://folk-ravnina.narod.ru/fFoto_04.jpg" TargetMode="Externa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://stat18.privet.ru/lr/0a28af2789434028e40408c4e24ed67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hyperlink" Target="http://static2.aif.ru/public/news/287/4e41f13d207ffa1e7b25a83e1648449f_bi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lenitsa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4" y="1295400"/>
            <a:ext cx="841278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изобразительного искусства и музыки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0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334000" cy="62453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7357" name="Rectangle 13"/>
          <p:cNvSpPr>
            <a:spLocks noGrp="1" noChangeArrowheads="1"/>
          </p:cNvSpPr>
          <p:nvPr>
            <p:ph type="title"/>
          </p:nvPr>
        </p:nvSpPr>
        <p:spPr>
          <a:xfrm>
            <a:off x="5791200" y="152400"/>
            <a:ext cx="3124200" cy="624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КУСТОДИЕВ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Борис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Михайлович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lackadder ITC" pitchFamily="82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lackadder ITC" pitchFamily="82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Kartika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Kartika" pitchFamily="18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Lucida Bright" pitchFamily="18" charset="0"/>
              </a:rPr>
              <a:t>(1878 – 1927)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kartina_maslenica_kustodie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579536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291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«МАСЛЕНИЦА»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«МАСЛЕНИЧНОЕ  ГУЛЯНЬЕ»</a:t>
            </a:r>
          </a:p>
        </p:txBody>
      </p:sp>
      <p:pic>
        <p:nvPicPr>
          <p:cNvPr id="13315" name="Picture 5" descr="kustodiev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69426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57200"/>
            <a:ext cx="4038600" cy="52578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Андреевич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РИМСКИЙ – 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КОРСАКОВ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1844 - 1908</a:t>
            </a:r>
            <a:r>
              <a:rPr lang="ru-RU" sz="4000" b="1" i="1" dirty="0" smtClean="0">
                <a:solidFill>
                  <a:srgbClr val="006400"/>
                </a:solidFill>
                <a:latin typeface="Gloucester MT Extra Condensed" pitchFamily="18" charset="0"/>
              </a:rPr>
              <a:t/>
            </a:r>
            <a:br>
              <a:rPr lang="ru-RU" sz="4000" b="1" i="1" dirty="0" smtClean="0">
                <a:solidFill>
                  <a:srgbClr val="006400"/>
                </a:solidFill>
                <a:latin typeface="Gloucester MT Extra Condensed" pitchFamily="18" charset="0"/>
              </a:rPr>
            </a:br>
            <a:endParaRPr lang="ru-RU" sz="4000" b="1" i="1" dirty="0" smtClean="0">
              <a:solidFill>
                <a:srgbClr val="006400"/>
              </a:solidFill>
              <a:latin typeface="Gloucester MT Extra Condensed" pitchFamily="18" charset="0"/>
            </a:endParaRPr>
          </a:p>
        </p:txBody>
      </p:sp>
      <p:pic>
        <p:nvPicPr>
          <p:cNvPr id="14339" name="Picture 4" descr="25215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1"/>
            <a:ext cx="4724400" cy="651074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 «СНЕГУРОЧКА»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 «Прощай, Масленица»</a:t>
            </a:r>
          </a:p>
        </p:txBody>
      </p:sp>
      <p:pic>
        <p:nvPicPr>
          <p:cNvPr id="15363" name="Picture 4" descr="52138202_Vasnetsov_Sneguroch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749675" cy="4876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364" name="Picture 7" descr="snegurochka_181"/>
          <p:cNvPicPr>
            <a:picLocks noChangeAspect="1" noChangeArrowheads="1"/>
          </p:cNvPicPr>
          <p:nvPr/>
        </p:nvPicPr>
        <p:blipFill>
          <a:blip r:embed="rId4" cstate="print"/>
          <a:srcRect t="11513"/>
          <a:stretch>
            <a:fillRect/>
          </a:stretch>
        </p:blipFill>
        <p:spPr bwMode="auto">
          <a:xfrm>
            <a:off x="4419600" y="2133600"/>
            <a:ext cx="4495800" cy="38862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Н.А.Римский - Корсаков. Опера   Снегурочка  -  хор Прощай, Масленица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3246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12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menu-fursh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954141" cy="2590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387" name="Picture 9" descr="0_14e97_dfe356c1_or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820297" cy="27432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388" name="Picture 10" descr="pic_2006-03-04_1218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886200" cy="278633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639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Ой, блины, блины, блины…</a:t>
            </a:r>
          </a:p>
        </p:txBody>
      </p:sp>
      <p:pic>
        <p:nvPicPr>
          <p:cNvPr id="2" name="Picture 2" descr="Картинка 108 из 8586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85800"/>
            <a:ext cx="3917314" cy="25413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П.И. Чайковский</a:t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«Февраль. Масленица»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51700054_602780580_tonne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667125" cy="488791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9" descr="m_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4912743" cy="38862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Чайковский Пётр Ильич - Времена года - Февраль Маслен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867400" y="60960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5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 И ПОГОВОРКИ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0" y="990600"/>
            <a:ext cx="5867400" cy="24384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latin typeface="Curlz MT" pitchFamily="82" charset="0"/>
              </a:rPr>
              <a:t>Не все коту Масленица</a:t>
            </a:r>
          </a:p>
          <a:p>
            <a:pPr eaLnBrk="1" hangingPunct="1"/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latin typeface="Curlz MT" pitchFamily="82" charset="0"/>
              </a:rPr>
              <a:t>Без блинов не Масленица</a:t>
            </a:r>
          </a:p>
          <a:p>
            <a:pPr eaLnBrk="1" hangingPunct="1"/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latin typeface="Curlz MT" pitchFamily="82" charset="0"/>
              </a:rPr>
              <a:t>На горах покататься, в блинах поваляться</a:t>
            </a:r>
          </a:p>
          <a:p>
            <a:pPr eaLnBrk="1" hangingPunct="1"/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latin typeface="Curlz MT" pitchFamily="82" charset="0"/>
              </a:rPr>
              <a:t>Масленица идет, блин да мед несет</a:t>
            </a:r>
          </a:p>
          <a:p>
            <a:pPr eaLnBrk="1" hangingPunct="1"/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latin typeface="Curlz MT" pitchFamily="82" charset="0"/>
              </a:rPr>
              <a:t>И самый хладнокровный человек любит горячие блины</a:t>
            </a:r>
          </a:p>
          <a:p>
            <a:pPr eaLnBrk="1" hangingPunct="1"/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latin typeface="Curlz MT" pitchFamily="82" charset="0"/>
              </a:rPr>
              <a:t>Не житье-бытье, а Масленица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008080"/>
                </a:solidFill>
                <a:latin typeface="Cooper Black" pitchFamily="18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008080"/>
                </a:solidFill>
              </a:rPr>
              <a:t>    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008080"/>
                </a:solidFill>
              </a:rPr>
              <a:t>    </a:t>
            </a:r>
          </a:p>
        </p:txBody>
      </p:sp>
      <p:pic>
        <p:nvPicPr>
          <p:cNvPr id="17415" name="Picture 23" descr="fe42f916c0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3886200" cy="28194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416" name="Picture 24" descr="oillic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58938" cy="165893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364" name="Picture 4" descr="Картинка 549 из 10089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267200" cy="28194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Масленичный хоровод</a:t>
            </a:r>
            <a:br>
              <a:rPr lang="ru-RU" sz="53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(музыкальная часть урока)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Кутилина Л В\Рабочий стол\Конспект интегративного урока ИЗО и музыки\Фотографии\IMG_95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43"/>
          <a:stretch>
            <a:fillRect/>
          </a:stretch>
        </p:blipFill>
        <p:spPr bwMode="auto">
          <a:xfrm>
            <a:off x="381000" y="1600200"/>
            <a:ext cx="4038600" cy="233813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50800" dir="5400000" sx="5000" sy="5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028" name="Picture 4" descr="C:\Documents and Settings\Кутилина Л В\Рабочий стол\Конспект интегративного урока ИЗО и музыки\Фотографии\IMG_95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" t="15385" b="7983"/>
          <a:stretch>
            <a:fillRect/>
          </a:stretch>
        </p:blipFill>
        <p:spPr bwMode="auto">
          <a:xfrm>
            <a:off x="4800600" y="1600200"/>
            <a:ext cx="3886200" cy="2362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029" name="Picture 5" descr="C:\Documents and Settings\Кутилина Л В\Рабочий стол\Конспект интегративного урока ИЗО и музыки\Фотографии\IMG_95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54"/>
          <a:stretch>
            <a:fillRect/>
          </a:stretch>
        </p:blipFill>
        <p:spPr bwMode="auto">
          <a:xfrm>
            <a:off x="4800600" y="4191000"/>
            <a:ext cx="3962400" cy="2209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030" name="Picture 6" descr="C:\Documents and Settings\Кутилина Л В\Рабочий стол\Конспект интегративного урока ИЗО и музыки\Фотографии\IMG_953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/>
          <a:stretch>
            <a:fillRect/>
          </a:stretch>
        </p:blipFill>
        <p:spPr bwMode="auto">
          <a:xfrm>
            <a:off x="381000" y="4191000"/>
            <a:ext cx="4038600" cy="228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Украшаем блинчики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Художественая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часть урока)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Кутилина Л В\Рабочий стол\Конспект интегративного урока ИЗО и музыки\Фотографии\IMG_95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00"/>
          <a:stretch>
            <a:fillRect/>
          </a:stretch>
        </p:blipFill>
        <p:spPr bwMode="auto">
          <a:xfrm>
            <a:off x="381000" y="1524000"/>
            <a:ext cx="3581400" cy="2438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1" name="Picture 3" descr="C:\Documents and Settings\Кутилина Л В\Рабочий стол\Конспект интегративного урока ИЗО и музыки\Фотографии\IMG_95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2895600" cy="2057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2" name="Picture 4" descr="C:\Documents and Settings\Кутилина Л В\Рабочий стол\Конспект интегративного урока ИЗО и музыки\Фотографии\IMG_95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895600" cy="2133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3" name="Picture 5" descr="C:\Documents and Settings\Кутилина Л В\Рабочий стол\Конспект интегративного урока ИЗО и музыки\Фотографии\IMG_95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11"/>
          <a:stretch>
            <a:fillRect/>
          </a:stretch>
        </p:blipFill>
        <p:spPr bwMode="auto">
          <a:xfrm>
            <a:off x="6324600" y="4191000"/>
            <a:ext cx="2667000" cy="1981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4" name="Picture 6" descr="C:\Documents and Settings\Кутилина Л В\Рабочий стол\Конспект интегративного урока ИЗО и музыки\Фотографии\IMG_958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810000" cy="2438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304800"/>
            <a:ext cx="4648200" cy="63849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Душа ты моя,           Масленица 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Приезжай ко мне в гости на широкий двор, на горах покататься, в блинах поваляться, сердцем потешиться! </a:t>
            </a:r>
          </a:p>
        </p:txBody>
      </p:sp>
      <p:pic>
        <p:nvPicPr>
          <p:cNvPr id="3075" name="Picture 5" descr="54773443_stol_na_maslenic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4724400" cy="31980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6" name="Picture 6" descr="u70_1402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81525" cy="28194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maslenica-moscow-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943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Урок </a:t>
            </a:r>
            <a:r>
              <a:rPr lang="ru-RU" sz="2000" smtClean="0">
                <a:solidFill>
                  <a:srgbClr val="FF0000"/>
                </a:solidFill>
              </a:rPr>
              <a:t>подготовили</a:t>
            </a:r>
            <a:r>
              <a:rPr lang="ru-RU" sz="2400" smtClean="0">
                <a:solidFill>
                  <a:srgbClr val="FF0000"/>
                </a:solidFill>
              </a:rPr>
              <a:t>:</a:t>
            </a:r>
            <a:br>
              <a:rPr lang="ru-RU" sz="2400" smtClean="0">
                <a:solidFill>
                  <a:srgbClr val="FF0000"/>
                </a:solidFill>
              </a:rPr>
            </a:br>
            <a:r>
              <a:rPr lang="ru-RU" sz="240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Учитель ИЗО – </a:t>
            </a:r>
            <a:r>
              <a:rPr lang="ru-RU" sz="2400" dirty="0" err="1" smtClean="0">
                <a:solidFill>
                  <a:srgbClr val="FF0000"/>
                </a:solidFill>
              </a:rPr>
              <a:t>Кутилина</a:t>
            </a:r>
            <a:r>
              <a:rPr lang="ru-RU" sz="2400" dirty="0" smtClean="0">
                <a:solidFill>
                  <a:srgbClr val="FF0000"/>
                </a:solidFill>
              </a:rPr>
              <a:t> Л.В., учитель музыки </a:t>
            </a:r>
            <a:r>
              <a:rPr lang="ru-RU" sz="2400" dirty="0" err="1" smtClean="0">
                <a:solidFill>
                  <a:srgbClr val="FF0000"/>
                </a:solidFill>
              </a:rPr>
              <a:t>Приставко</a:t>
            </a:r>
            <a:r>
              <a:rPr lang="ru-RU" sz="2400" dirty="0" smtClean="0">
                <a:solidFill>
                  <a:srgbClr val="FF0000"/>
                </a:solidFill>
              </a:rPr>
              <a:t> Н.Г.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8382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  <a:latin typeface="Informal Roman" pitchFamily="66" charset="0"/>
              </a:rPr>
              <a:t>ПОНЕДЕЛЬНИК – «ВСТРЕЧА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  <a:latin typeface="Informal Roman" pitchFamily="66" charset="0"/>
              </a:rPr>
              <a:t>»</a:t>
            </a:r>
          </a:p>
        </p:txBody>
      </p:sp>
      <p:sp>
        <p:nvSpPr>
          <p:cNvPr id="4099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943600"/>
            <a:ext cx="4648200" cy="68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333399"/>
                </a:solidFill>
              </a:rPr>
              <a:t/>
            </a:r>
            <a:br>
              <a:rPr lang="ru-RU" sz="2000" b="1" dirty="0" smtClean="0">
                <a:solidFill>
                  <a:srgbClr val="333399"/>
                </a:solidFill>
              </a:rPr>
            </a:br>
            <a:endParaRPr lang="ru-RU" sz="2000" b="1" dirty="0" smtClean="0">
              <a:solidFill>
                <a:srgbClr val="333399"/>
              </a:solidFill>
            </a:endParaRPr>
          </a:p>
        </p:txBody>
      </p:sp>
      <p:pic>
        <p:nvPicPr>
          <p:cNvPr id="4100" name="Picture 12" descr="_1_~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5"/>
          <a:stretch>
            <a:fillRect/>
          </a:stretch>
        </p:blipFill>
        <p:spPr bwMode="auto">
          <a:xfrm>
            <a:off x="2286000" y="3810000"/>
            <a:ext cx="3429000" cy="283221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1" name="Picture 17" descr="maslenitsa-500x59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438400" cy="27588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2" name="Picture 18" descr="maslenica-moscow-0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 b="10537"/>
          <a:stretch>
            <a:fillRect/>
          </a:stretch>
        </p:blipFill>
        <p:spPr bwMode="auto">
          <a:xfrm>
            <a:off x="2133600" y="914400"/>
            <a:ext cx="3810000" cy="273169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219200"/>
            <a:ext cx="2209800" cy="44627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мы Масленицу встречали,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Повстречали, душа, повстречали,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На горушке побывали,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Блином гору выстилали,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Сыром гору набивали,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Маслом гору поливали.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72200" y="762000"/>
            <a:ext cx="2971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 этот день строят снежные горки, делают соломенную куклу – Масленицу, устраивают качели, по улицам проезжает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санный поезд, зазывая всех на праздник.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848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ВТОРНИК – ЗАИГРЫШ</a:t>
            </a:r>
          </a:p>
        </p:txBody>
      </p:sp>
      <p:pic>
        <p:nvPicPr>
          <p:cNvPr id="5124" name="Picture 5" descr="tal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2460" y="914400"/>
            <a:ext cx="3974340" cy="23622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5" name="Picture 7" descr="0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810000" cy="237344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6" name="Picture 9" descr="0_27ee9_6dddbe63_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3962400" cy="252386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3581400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Петровых у ворот вьется, вьется хоровод вьется, вьется хоровод, собирается народ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781800" y="3380125"/>
            <a:ext cx="2057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этот день водили хороводы, строили снежные и ледяные крепости, качались на качелях, ели блины, пели и играли.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54902715_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914400"/>
            <a:ext cx="3297115" cy="1905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148" name="Picture 11" descr="54921408_1235336746_2mesto1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4266"/>
            <a:ext cx="3124200" cy="355370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149" name="Picture 15" descr="IMG_468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495800" cy="296593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- ЛАКОМКА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9600" y="4114800"/>
            <a:ext cx="426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 этот день зять приходил «к тёще на блины». Кроме зятя тёща приглашала и других гостей.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ЧЕТВЕРГ – ШИРОКИЙ РАЗГУЛ</a:t>
            </a:r>
          </a:p>
        </p:txBody>
      </p:sp>
      <p:pic>
        <p:nvPicPr>
          <p:cNvPr id="7171" name="Picture 6" descr="13_1_~1"/>
          <p:cNvPicPr>
            <a:picLocks noChangeAspect="1" noChangeArrowheads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962400" cy="26935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2" name="Picture 8" descr="ad23192b6cef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4038600" cy="285326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3" name="Picture 16" descr="20242560"/>
          <p:cNvPicPr>
            <a:picLocks noChangeAspect="1" noChangeArrowheads="1"/>
          </p:cNvPicPr>
          <p:nvPr/>
        </p:nvPicPr>
        <p:blipFill>
          <a:blip r:embed="rId4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038600" cy="270346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4" name="Picture 18" descr="72478_jpg"/>
          <p:cNvPicPr>
            <a:picLocks noChangeAspect="1" noChangeArrowheads="1"/>
          </p:cNvPicPr>
          <p:nvPr/>
        </p:nvPicPr>
        <p:blipFill>
          <a:blip r:embed="rId5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4159598" cy="28194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86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ПЯТНИЦА- «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ТЕЩИНЫ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ВЕЧЕРКИ»</a:t>
            </a:r>
          </a:p>
        </p:txBody>
      </p:sp>
      <p:sp>
        <p:nvSpPr>
          <p:cNvPr id="819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4191000"/>
            <a:ext cx="4191000" cy="236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2A4F1D"/>
                </a:solidFill>
                <a:latin typeface="Bell MT" pitchFamily="18" charset="0"/>
              </a:rPr>
              <a:t/>
            </a:r>
            <a:br>
              <a:rPr lang="ru-RU" sz="2400" b="1" i="1" dirty="0" smtClean="0">
                <a:solidFill>
                  <a:srgbClr val="2A4F1D"/>
                </a:solidFill>
                <a:latin typeface="Bell MT" pitchFamily="18" charset="0"/>
              </a:rPr>
            </a:br>
            <a:endParaRPr lang="ru-RU" sz="2400" b="1" i="1" dirty="0" smtClean="0">
              <a:solidFill>
                <a:srgbClr val="2A4F1D"/>
              </a:solidFill>
              <a:latin typeface="Bell MT" pitchFamily="18" charset="0"/>
            </a:endParaRPr>
          </a:p>
        </p:txBody>
      </p:sp>
      <p:pic>
        <p:nvPicPr>
          <p:cNvPr id="8196" name="Picture 8" descr="0_33bf7_9c10366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027363" cy="4876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197" name="Picture 9" descr="54893136_54866287_a9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90600"/>
            <a:ext cx="2784475" cy="43434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24200" y="914400"/>
            <a:ext cx="289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На тещины вечерки зятья угощали матерей своих жен блинами да сладостями. 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Теща обязана была прислать с вечера все необходимое для печения блинов: сковороду, половник и прочее, а тесть посылал мешок гречневой крупы и коровье На тещины вечерки зятья угощали матерей своих жен блинами да сладостями.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304800"/>
            <a:ext cx="8534400" cy="1012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i="1" u="sng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СУББОТА – «ЗОЛОВКИНЫ ПОСИДЕЛКИ»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14800"/>
            <a:ext cx="4572000" cy="22860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«Золовка" - это сестра мужа. В этот субботний день молодая невестка приглашала родных мужа к себе в гости.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20" name="Picture 7" descr="0902241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886200" cy="280327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221" name="Picture 8" descr="13800ccf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4267200" cy="261895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3554" name="Picture 2" descr="Картинка 2 из 8586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736141" cy="2667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  <a:latin typeface="Forte" pitchFamily="66" charset="0"/>
              </a:rPr>
              <a:t>ПРОЩЕНОЕ ВОСКРЕСЕНЬЕ</a:t>
            </a:r>
          </a:p>
        </p:txBody>
      </p:sp>
      <p:sp>
        <p:nvSpPr>
          <p:cNvPr id="1024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762000"/>
            <a:ext cx="4191000" cy="28194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последний день Масленицы торжественно сжигают соломенное чучело в знак победы жизни над смертью. Все просят друг у друга прощения, кланяются в ноги, а в ответ слышат: «Бог простит, и я прощаю».</a:t>
            </a:r>
          </a:p>
        </p:txBody>
      </p:sp>
      <p:pic>
        <p:nvPicPr>
          <p:cNvPr id="10245" name="Picture 9" descr="maslenica-moscow-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4038600" cy="276735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6" name="Picture 11" descr="__1-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191000" cy="27155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2530" name="Picture 2" descr="Картинка 66 из 858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886200" cy="271591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1554</TotalTime>
  <Words>296</Words>
  <Application>Microsoft Office PowerPoint</Application>
  <PresentationFormat>Экран (4:3)</PresentationFormat>
  <Paragraphs>40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Интегрированный урок изобразительного искусства и музыки</vt:lpstr>
      <vt:lpstr>Презентация PowerPoint</vt:lpstr>
      <vt:lpstr>ПОНЕДЕЛЬНИК – «ВСТРЕЧА»</vt:lpstr>
      <vt:lpstr>ВТОРНИК – ЗАИГРЫШ</vt:lpstr>
      <vt:lpstr>СРЕДА - ЛАКОМКА</vt:lpstr>
      <vt:lpstr>ЧЕТВЕРГ – ШИРОКИЙ РАЗГУЛ</vt:lpstr>
      <vt:lpstr>ПЯТНИЦА- «ТЕЩИНЫ ВЕЧЕРКИ»</vt:lpstr>
      <vt:lpstr>СУББОТА – «ЗОЛОВКИНЫ ПОСИДЕЛКИ»</vt:lpstr>
      <vt:lpstr>ПРОЩЕНОЕ ВОСКРЕСЕНЬЕ</vt:lpstr>
      <vt:lpstr>КУСТОДИЕВ   Борис  Михайлович  (1878 – 1927)</vt:lpstr>
      <vt:lpstr>«МАСЛЕНИЦА»</vt:lpstr>
      <vt:lpstr>«МАСЛЕНИЧНОЕ  ГУЛЯНЬЕ»</vt:lpstr>
      <vt:lpstr>Николай Андреевич РИМСКИЙ –  КОРСАКОВ  1844 - 1908 </vt:lpstr>
      <vt:lpstr>Опера «СНЕГУРОЧКА» Хор «Прощай, Масленица»</vt:lpstr>
      <vt:lpstr>Ой, блины, блины, блины…</vt:lpstr>
      <vt:lpstr>П.И. Чайковский «Февраль. Масленица»</vt:lpstr>
      <vt:lpstr>ПОСЛОВИЦЫ И ПОГОВОРКИ</vt:lpstr>
      <vt:lpstr>Масленичный хоровод (музыкальная часть урока)</vt:lpstr>
      <vt:lpstr>Украшаем блинчики (Художественая часть урока)</vt:lpstr>
      <vt:lpstr>Урок подготовили:  Учитель ИЗО – Кутилина Л.В., учитель музыки Приставко Н.Г.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92</cp:revision>
  <cp:lastPrinted>1601-01-01T00:00:00Z</cp:lastPrinted>
  <dcterms:created xsi:type="dcterms:W3CDTF">1601-01-01T00:00:00Z</dcterms:created>
  <dcterms:modified xsi:type="dcterms:W3CDTF">2014-08-17T09:38:19Z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